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7419" autoAdjust="0"/>
  </p:normalViewPr>
  <p:slideViewPr>
    <p:cSldViewPr snapToGrid="0">
      <p:cViewPr varScale="1">
        <p:scale>
          <a:sx n="64" d="100"/>
          <a:sy n="64" d="100"/>
        </p:scale>
        <p:origin x="142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43E113-617C-4B5A-ADFC-8DBC26FC8713}" type="datetimeFigureOut">
              <a:rPr lang="en-US" smtClean="0"/>
              <a:t>7/17/2024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580493-0876-46A4-A562-E0495A3FDBCE}" type="slidenum">
              <a:rPr lang="en-US" smtClean="0"/>
              <a:t>‹#›</a:t>
            </a:fld>
            <a:endParaRPr lang="en-US"/>
          </a:p>
        </p:txBody>
      </p:sp>
    </p:spTree>
    <p:extLst>
      <p:ext uri="{BB962C8B-B14F-4D97-AF65-F5344CB8AC3E}">
        <p14:creationId xmlns:p14="http://schemas.microsoft.com/office/powerpoint/2010/main" val="26353990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everyone, and thank you for joining me today. I am Anthony Chan, and this presentation covers my practicum final report on "Anomaly Detection on Low Resolution Photography on the Martian Surface Using High Dimensional Tensor Decomposition." This study is created to fulfill the requirement from Sandia National Laboratories, the project sponsor, to find a Machine Learning or Computer Vision model for Signal Analysis to automatically predict signal degradation.</a:t>
            </a:r>
          </a:p>
        </p:txBody>
      </p:sp>
      <p:sp>
        <p:nvSpPr>
          <p:cNvPr id="4" name="Slide Number Placeholder 3"/>
          <p:cNvSpPr>
            <a:spLocks noGrp="1"/>
          </p:cNvSpPr>
          <p:nvPr>
            <p:ph type="sldNum" sz="quarter" idx="5"/>
          </p:nvPr>
        </p:nvSpPr>
        <p:spPr/>
        <p:txBody>
          <a:bodyPr/>
          <a:lstStyle/>
          <a:p>
            <a:fld id="{B9580493-0876-46A4-A562-E0495A3FDBCE}" type="slidenum">
              <a:rPr lang="en-US" smtClean="0"/>
              <a:t>1</a:t>
            </a:fld>
            <a:endParaRPr lang="en-US"/>
          </a:p>
        </p:txBody>
      </p:sp>
    </p:spTree>
    <p:extLst>
      <p:ext uri="{BB962C8B-B14F-4D97-AF65-F5344CB8AC3E}">
        <p14:creationId xmlns:p14="http://schemas.microsoft.com/office/powerpoint/2010/main" val="30844197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For Tucker decomposition, the OC-SVM model achieved 56% accuracy with a decomposition rank of (65, 35, 65). The autoencoder achieved the highest accuracy of 58% with a rank of (95, 65, 65). The random forest model had 46% accuracy with a rank of (5, 65, 5), and the combined autoencoder + OC-SVM model achieved 48% accuracy with a rank of (65, 35, 5).</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sz="1800" dirty="0">
                <a:effectLst/>
                <a:latin typeface="Times New Roman" panose="02020603050405020304" pitchFamily="18" charset="0"/>
                <a:ea typeface="Aptos" panose="020B0004020202020204" pitchFamily="34" charset="0"/>
              </a:rPr>
              <a:t>The optimal rank for Tucker’s decomposition is found after testing each combination rank of 3-tuple values from 5 to 95 with increments of 5 for the highest accuracy.</a:t>
            </a:r>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10</a:t>
            </a:fld>
            <a:endParaRPr lang="en-US"/>
          </a:p>
        </p:txBody>
      </p:sp>
    </p:spTree>
    <p:extLst>
      <p:ext uri="{BB962C8B-B14F-4D97-AF65-F5344CB8AC3E}">
        <p14:creationId xmlns:p14="http://schemas.microsoft.com/office/powerpoint/2010/main" val="31950300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dirty="0">
                <a:effectLst/>
                <a:latin typeface="Times New Roman" panose="02020603050405020304" pitchFamily="18" charset="0"/>
                <a:ea typeface="Times New Roman" panose="02020603050405020304" pitchFamily="18" charset="0"/>
              </a:rPr>
              <a:t>Summarizing the results, the CP decomposition methods showed varying degrees of success, with the highest accuracy of 56% achieved by the combined autoencoder + OC-SVM approach. Tucker decomposition methods generally outperformed CP decomposition, with the best accuracy of 58% achieved by the autoencoder model. Overall, Tucker decomposition combined with autoencoder was the best-performing model.</a:t>
            </a:r>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11</a:t>
            </a:fld>
            <a:endParaRPr lang="en-US"/>
          </a:p>
        </p:txBody>
      </p:sp>
    </p:spTree>
    <p:extLst>
      <p:ext uri="{BB962C8B-B14F-4D97-AF65-F5344CB8AC3E}">
        <p14:creationId xmlns:p14="http://schemas.microsoft.com/office/powerpoint/2010/main" val="37530535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dirty="0">
                <a:effectLst/>
                <a:latin typeface="Times New Roman" panose="02020603050405020304" pitchFamily="18" charset="0"/>
                <a:ea typeface="Times New Roman" panose="02020603050405020304" pitchFamily="18" charset="0"/>
              </a:rPr>
              <a:t>In the comparative analysis, it was observed that the performance was consistent across multiple runs, despite hardware limitations. Tucker decomposition methods demonstrated superior performance compared to CP decomposition methods. The best model overall was Tucker with autoencoder, achieving 58% accuracy. The optimal ranks identified were (95, 65, 65) for Tucker decomposition and 35 for CP decomposition with autoencoder + OC-SVM.</a:t>
            </a:r>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12</a:t>
            </a:fld>
            <a:endParaRPr lang="en-US"/>
          </a:p>
        </p:txBody>
      </p:sp>
    </p:spTree>
    <p:extLst>
      <p:ext uri="{BB962C8B-B14F-4D97-AF65-F5344CB8AC3E}">
        <p14:creationId xmlns:p14="http://schemas.microsoft.com/office/powerpoint/2010/main" val="21144924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dirty="0">
                <a:effectLst/>
                <a:latin typeface="Times New Roman" panose="02020603050405020304" pitchFamily="18" charset="0"/>
                <a:ea typeface="Times New Roman" panose="02020603050405020304" pitchFamily="18" charset="0"/>
              </a:rPr>
              <a:t>In conclusion, this study demonstrates the effectiveness of high-dimensional tensor decomposition methods, particularly Tucker decomposition, in improving anomaly detection in image datasets and more generally high dimensional signals. The best-performing technique was Tucker decomposition with autoencoder. Future work should explore additional decomposition ranks, neural network architectures, and hybrid methods to further enhance performance. The methodologies developed in this study are generalizable to various domains that has image or signal anomaly detection.</a:t>
            </a:r>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13</a:t>
            </a:fld>
            <a:endParaRPr lang="en-US"/>
          </a:p>
        </p:txBody>
      </p:sp>
    </p:spTree>
    <p:extLst>
      <p:ext uri="{BB962C8B-B14F-4D97-AF65-F5344CB8AC3E}">
        <p14:creationId xmlns:p14="http://schemas.microsoft.com/office/powerpoint/2010/main" val="737440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dirty="0">
                <a:effectLst/>
                <a:latin typeface="Times New Roman" panose="02020603050405020304" pitchFamily="18" charset="0"/>
                <a:ea typeface="Times New Roman" panose="02020603050405020304" pitchFamily="18" charset="0"/>
              </a:rPr>
              <a:t>To begin, I’ll provide an executive summary of the study. The primary focus was on using high-dimensional tensor decomposition techniques, specifically Tucker and CP (PARAFAC) decompositions, to reduce the dimensionality of image sequences into signals for training anomaly detection models. The study found that Tucker decomposition combined with autoencoder neural networks achieved the highest performance, identifying anomalies with 58% accuracy.</a:t>
            </a:r>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2</a:t>
            </a:fld>
            <a:endParaRPr lang="en-US"/>
          </a:p>
        </p:txBody>
      </p:sp>
    </p:spTree>
    <p:extLst>
      <p:ext uri="{BB962C8B-B14F-4D97-AF65-F5344CB8AC3E}">
        <p14:creationId xmlns:p14="http://schemas.microsoft.com/office/powerpoint/2010/main" val="1560941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dirty="0">
                <a:effectLst/>
                <a:latin typeface="Times New Roman" panose="02020603050405020304" pitchFamily="18" charset="0"/>
                <a:ea typeface="Times New Roman" panose="02020603050405020304" pitchFamily="18" charset="0"/>
              </a:rPr>
              <a:t>Moving on to the background, detecting novel or anomalous objects in images is crucial in various domains such as space exploration, medical imaging, and industrial inspection. This study used a dataset of images captured by NASA's Mars Science Laboratory (MSL) on the Curiosity rover. Due to computational constraints, a subset of 200 images for training and 50 images for testing was used.</a:t>
            </a:r>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3</a:t>
            </a:fld>
            <a:endParaRPr lang="en-US"/>
          </a:p>
        </p:txBody>
      </p:sp>
    </p:spTree>
    <p:extLst>
      <p:ext uri="{BB962C8B-B14F-4D97-AF65-F5344CB8AC3E}">
        <p14:creationId xmlns:p14="http://schemas.microsoft.com/office/powerpoint/2010/main" val="9569116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dirty="0">
                <a:effectLst/>
                <a:latin typeface="Times New Roman" panose="02020603050405020304" pitchFamily="18" charset="0"/>
                <a:ea typeface="Times New Roman" panose="02020603050405020304" pitchFamily="18" charset="0"/>
              </a:rPr>
              <a:t>The main objectives of the study were to evaluate the effectiveness of CP and Tucker decomposition techniques, assess the performance of different anomaly detection models including OC-SVM, autoencoders, random forest, and an ensemble model of OC-SVM and autoencoder to determine the optimal decomposition ranks for maximizing performance, and analyze performance metrics such as prediction accuracy.</a:t>
            </a:r>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4</a:t>
            </a:fld>
            <a:endParaRPr lang="en-US"/>
          </a:p>
        </p:txBody>
      </p:sp>
    </p:spTree>
    <p:extLst>
      <p:ext uri="{BB962C8B-B14F-4D97-AF65-F5344CB8AC3E}">
        <p14:creationId xmlns:p14="http://schemas.microsoft.com/office/powerpoint/2010/main" val="31576954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For data collection, the image dataset was sourced from Kerner and company’s research. The subset used consisted of 200 training images and 50 test images, with each set containing 6 images at a 64x64 resolution. This representative sample allowed for efficient processing on a mid-performance laptop.</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5</a:t>
            </a:fld>
            <a:endParaRPr lang="en-US"/>
          </a:p>
        </p:txBody>
      </p:sp>
    </p:spTree>
    <p:extLst>
      <p:ext uri="{BB962C8B-B14F-4D97-AF65-F5344CB8AC3E}">
        <p14:creationId xmlns:p14="http://schemas.microsoft.com/office/powerpoint/2010/main" val="1896718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dirty="0">
                <a:effectLst/>
                <a:latin typeface="Times New Roman" panose="02020603050405020304" pitchFamily="18" charset="0"/>
                <a:ea typeface="Times New Roman" panose="02020603050405020304" pitchFamily="18" charset="0"/>
              </a:rPr>
              <a:t>Here are some examples of the image sets used in the study. On the left, we have non-anomalous image sets, and on the right, we have anomalous image sets. These examples illustrate the types of images analyzed for anomaly detection.</a:t>
            </a:r>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6</a:t>
            </a:fld>
            <a:endParaRPr lang="en-US"/>
          </a:p>
        </p:txBody>
      </p:sp>
    </p:spTree>
    <p:extLst>
      <p:ext uri="{BB962C8B-B14F-4D97-AF65-F5344CB8AC3E}">
        <p14:creationId xmlns:p14="http://schemas.microsoft.com/office/powerpoint/2010/main" val="5615918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dirty="0">
                <a:effectLst/>
                <a:latin typeface="Times New Roman" panose="02020603050405020304" pitchFamily="18" charset="0"/>
                <a:ea typeface="Times New Roman" panose="02020603050405020304" pitchFamily="18" charset="0"/>
              </a:rPr>
              <a:t>The image decomposition process transforms the images into low-dimensional 2D signals. The example shown here depicts how non-anomalous image sets are decomposed into signals, which can then be analyzed by the anomaly detection models.</a:t>
            </a:r>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7</a:t>
            </a:fld>
            <a:endParaRPr lang="en-US"/>
          </a:p>
        </p:txBody>
      </p:sp>
    </p:spTree>
    <p:extLst>
      <p:ext uri="{BB962C8B-B14F-4D97-AF65-F5344CB8AC3E}">
        <p14:creationId xmlns:p14="http://schemas.microsoft.com/office/powerpoint/2010/main" val="2750922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kern="0" dirty="0">
                <a:effectLst/>
                <a:latin typeface="Times New Roman" panose="02020603050405020304" pitchFamily="18" charset="0"/>
                <a:ea typeface="Times New Roman" panose="02020603050405020304" pitchFamily="18" charset="0"/>
              </a:rPr>
              <a:t>The experiments were divided into two main categories: CP decomposition and Tucker decomposition. After decomposing the images, the data was flattened into 2D arrays for model training. The models used included OC-SVM, autoencoder, random forest, and an ensemble autoencoder + OC-SVM approach.</a:t>
            </a:r>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8</a:t>
            </a:fld>
            <a:endParaRPr lang="en-US"/>
          </a:p>
        </p:txBody>
      </p:sp>
    </p:spTree>
    <p:extLst>
      <p:ext uri="{BB962C8B-B14F-4D97-AF65-F5344CB8AC3E}">
        <p14:creationId xmlns:p14="http://schemas.microsoft.com/office/powerpoint/2010/main" val="1055070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t>Here are the results for CP decomposition. The OC-SVM model achieved 44% accuracy with a decomposition rank of 80. The autoencoder reached 46% accuracy with a rank of 85. The random forest model had 38% accuracy with a rank of 10, and the combined autoencoder + OC-SVM model achieved 56% accuracy with a rank of 35. </a:t>
            </a: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The optimal rank for CP decomposition is found after testing each rank from 5 to 100, with increments of 5 for the highest accuracy.</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B9580493-0876-46A4-A562-E0495A3FDBCE}" type="slidenum">
              <a:rPr lang="en-US" smtClean="0"/>
              <a:t>9</a:t>
            </a:fld>
            <a:endParaRPr lang="en-US"/>
          </a:p>
        </p:txBody>
      </p:sp>
    </p:spTree>
    <p:extLst>
      <p:ext uri="{BB962C8B-B14F-4D97-AF65-F5344CB8AC3E}">
        <p14:creationId xmlns:p14="http://schemas.microsoft.com/office/powerpoint/2010/main" val="3855141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7/17/2024</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4117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7/17/2024</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4347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7/17/2024</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8631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7/17/2024</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4562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7/17/2024</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045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7/17/2024</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39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7/17/2024</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84689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7/17/2024</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2864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7/17/2024</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311947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7/17/2024</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7919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7/17/2024</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66165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7/17/2024</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2401649360"/>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ful smoke">
            <a:extLst>
              <a:ext uri="{FF2B5EF4-FFF2-40B4-BE49-F238E27FC236}">
                <a16:creationId xmlns:a16="http://schemas.microsoft.com/office/drawing/2014/main" id="{2C02071A-D926-4311-BECD-D35A76109E02}"/>
              </a:ext>
            </a:extLst>
          </p:cNvPr>
          <p:cNvPicPr>
            <a:picLocks noChangeAspect="1"/>
          </p:cNvPicPr>
          <p:nvPr/>
        </p:nvPicPr>
        <p:blipFill rotWithShape="1">
          <a:blip r:embed="rId5"/>
          <a:srcRect t="25000"/>
          <a:stretch/>
        </p:blipFill>
        <p:spPr>
          <a:xfrm>
            <a:off x="20" y="1"/>
            <a:ext cx="12191980" cy="6857999"/>
          </a:xfrm>
          <a:prstGeom prst="rect">
            <a:avLst/>
          </a:prstGeom>
        </p:spPr>
      </p:pic>
      <p:sp>
        <p:nvSpPr>
          <p:cNvPr id="11" name="Rectangle">
            <a:extLst>
              <a:ext uri="{FF2B5EF4-FFF2-40B4-BE49-F238E27FC236}">
                <a16:creationId xmlns:a16="http://schemas.microsoft.com/office/drawing/2014/main" id="{B4F75AE3-A3AC-DE4C-98FE-EC9DC3BF8D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67217" cy="6858000"/>
          </a:xfrm>
          <a:prstGeom prst="rect">
            <a:avLst/>
          </a:prstGeom>
          <a:gradFill flip="none" rotWithShape="1">
            <a:gsLst>
              <a:gs pos="31000">
                <a:schemeClr val="bg1">
                  <a:alpha val="80000"/>
                </a:schemeClr>
              </a:gs>
              <a:gs pos="0">
                <a:schemeClr val="bg1"/>
              </a:gs>
              <a:gs pos="100000">
                <a:schemeClr val="bg1">
                  <a:alpha val="34000"/>
                </a:schemeClr>
              </a:gs>
            </a:gsLst>
            <a:path path="circle">
              <a:fillToRect r="100000" b="100000"/>
            </a:path>
            <a:tileRect l="-100000" t="-100000"/>
          </a:gradFill>
          <a:ln w="12700">
            <a:miter lim="400000"/>
          </a:ln>
        </p:spPr>
        <p:txBody>
          <a:bodyPr lIns="50800" tIns="50800" rIns="50800" bIns="50800" anchor="ctr"/>
          <a:lstStyle/>
          <a:p>
            <a:pPr algn="ctr"/>
            <a:endParaRPr sz="2600" cap="all" dirty="0">
              <a:solidFill>
                <a:srgbClr val="FFFFFF"/>
              </a:solidFill>
              <a:sym typeface="Avenir Next"/>
            </a:endParaRPr>
          </a:p>
        </p:txBody>
      </p:sp>
      <p:sp>
        <p:nvSpPr>
          <p:cNvPr id="2" name="Title 1">
            <a:extLst>
              <a:ext uri="{FF2B5EF4-FFF2-40B4-BE49-F238E27FC236}">
                <a16:creationId xmlns:a16="http://schemas.microsoft.com/office/drawing/2014/main" id="{6029284F-D4CC-ABF8-0504-525E1F6FD76A}"/>
              </a:ext>
            </a:extLst>
          </p:cNvPr>
          <p:cNvSpPr>
            <a:spLocks noGrp="1"/>
          </p:cNvSpPr>
          <p:nvPr>
            <p:ph type="ctrTitle"/>
          </p:nvPr>
        </p:nvSpPr>
        <p:spPr>
          <a:xfrm>
            <a:off x="565151" y="768334"/>
            <a:ext cx="4134538" cy="2866405"/>
          </a:xfrm>
        </p:spPr>
        <p:txBody>
          <a:bodyPr>
            <a:noAutofit/>
          </a:bodyPr>
          <a:lstStyle/>
          <a:p>
            <a:r>
              <a:rPr lang="en-US" sz="3200" dirty="0"/>
              <a:t>Anomaly Detection On Low Resolution Photography On The Martian Surface Using High Dimensional Tensor Decomposition</a:t>
            </a:r>
          </a:p>
        </p:txBody>
      </p:sp>
      <p:sp>
        <p:nvSpPr>
          <p:cNvPr id="3" name="Subtitle 2">
            <a:extLst>
              <a:ext uri="{FF2B5EF4-FFF2-40B4-BE49-F238E27FC236}">
                <a16:creationId xmlns:a16="http://schemas.microsoft.com/office/drawing/2014/main" id="{319D7880-F35D-8DC1-9A1C-8F80C69C3964}"/>
              </a:ext>
            </a:extLst>
          </p:cNvPr>
          <p:cNvSpPr>
            <a:spLocks noGrp="1"/>
          </p:cNvSpPr>
          <p:nvPr>
            <p:ph type="subTitle" idx="1"/>
          </p:nvPr>
        </p:nvSpPr>
        <p:spPr>
          <a:xfrm>
            <a:off x="565151" y="4283239"/>
            <a:ext cx="4134538" cy="1475177"/>
          </a:xfrm>
        </p:spPr>
        <p:txBody>
          <a:bodyPr>
            <a:normAutofit/>
          </a:bodyPr>
          <a:lstStyle/>
          <a:p>
            <a:pPr marL="0" marR="0">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Practicum Final Report</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Anthony Chan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sz="1800" dirty="0">
                <a:effectLst/>
                <a:latin typeface="Times New Roman" panose="02020603050405020304" pitchFamily="18" charset="0"/>
                <a:ea typeface="Aptos" panose="020B0004020202020204" pitchFamily="34" charset="0"/>
              </a:rPr>
              <a:t>July, 2024</a:t>
            </a:r>
            <a:endParaRPr lang="en-US" dirty="0"/>
          </a:p>
        </p:txBody>
      </p:sp>
      <p:cxnSp>
        <p:nvCxnSpPr>
          <p:cNvPr id="13" name="Straight Connector 12">
            <a:extLst>
              <a:ext uri="{FF2B5EF4-FFF2-40B4-BE49-F238E27FC236}">
                <a16:creationId xmlns:a16="http://schemas.microsoft.com/office/drawing/2014/main" id="{41C79BB7-CCAB-2243-9830-5569626C4D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4134538"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44406D7A-DB1A-D940-8AD1-93FAF9DD71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6" name="Freeform 40">
              <a:extLst>
                <a:ext uri="{FF2B5EF4-FFF2-40B4-BE49-F238E27FC236}">
                  <a16:creationId xmlns:a16="http://schemas.microsoft.com/office/drawing/2014/main" id="{D0F85DF7-431B-BE45-B932-0E22FC3F8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41">
              <a:extLst>
                <a:ext uri="{FF2B5EF4-FFF2-40B4-BE49-F238E27FC236}">
                  <a16:creationId xmlns:a16="http://schemas.microsoft.com/office/drawing/2014/main" id="{BEA0AA89-2965-2A44-B84E-51C748B2D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42">
              <a:extLst>
                <a:ext uri="{FF2B5EF4-FFF2-40B4-BE49-F238E27FC236}">
                  <a16:creationId xmlns:a16="http://schemas.microsoft.com/office/drawing/2014/main" id="{7EC47259-887A-FD48-989C-42BC5A3C9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43">
              <a:extLst>
                <a:ext uri="{FF2B5EF4-FFF2-40B4-BE49-F238E27FC236}">
                  <a16:creationId xmlns:a16="http://schemas.microsoft.com/office/drawing/2014/main" id="{16E261C3-18BE-934F-8A2B-59BE70AE2F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44">
              <a:extLst>
                <a:ext uri="{FF2B5EF4-FFF2-40B4-BE49-F238E27FC236}">
                  <a16:creationId xmlns:a16="http://schemas.microsoft.com/office/drawing/2014/main" id="{35A2267B-0862-A24E-87D2-6CE5187CF9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45">
              <a:extLst>
                <a:ext uri="{FF2B5EF4-FFF2-40B4-BE49-F238E27FC236}">
                  <a16:creationId xmlns:a16="http://schemas.microsoft.com/office/drawing/2014/main" id="{A404A0DE-A076-8C4E-B8D4-EBC9453377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53">
              <a:extLst>
                <a:ext uri="{FF2B5EF4-FFF2-40B4-BE49-F238E27FC236}">
                  <a16:creationId xmlns:a16="http://schemas.microsoft.com/office/drawing/2014/main" id="{9EED6D73-C275-3347-BB66-C839642572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24" name="Audio 23">
            <a:hlinkClick r:id="" action="ppaction://media"/>
            <a:extLst>
              <a:ext uri="{FF2B5EF4-FFF2-40B4-BE49-F238E27FC236}">
                <a16:creationId xmlns:a16="http://schemas.microsoft.com/office/drawing/2014/main" id="{03C4DCFB-FAF3-F3F0-AFCF-4A3560E8ED8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091095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41635"/>
    </mc:Choice>
    <mc:Fallback>
      <p:transition spd="slow" advTm="416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41913-628E-6CC5-7EC4-5D9BFEB4FE17}"/>
              </a:ext>
            </a:extLst>
          </p:cNvPr>
          <p:cNvSpPr>
            <a:spLocks noGrp="1"/>
          </p:cNvSpPr>
          <p:nvPr>
            <p:ph type="title"/>
          </p:nvPr>
        </p:nvSpPr>
        <p:spPr/>
        <p:txBody>
          <a:bodyPr>
            <a:normAutofit fontScale="90000"/>
          </a:bodyPr>
          <a:lstStyle/>
          <a:p>
            <a:r>
              <a:rPr lang="en-US" dirty="0"/>
              <a:t>Tucker Decomposition Results</a:t>
            </a:r>
          </a:p>
        </p:txBody>
      </p:sp>
      <p:sp>
        <p:nvSpPr>
          <p:cNvPr id="3" name="Content Placeholder 2">
            <a:extLst>
              <a:ext uri="{FF2B5EF4-FFF2-40B4-BE49-F238E27FC236}">
                <a16:creationId xmlns:a16="http://schemas.microsoft.com/office/drawing/2014/main" id="{975E8412-D6EF-6311-1094-B5B533D7CF39}"/>
              </a:ext>
            </a:extLst>
          </p:cNvPr>
          <p:cNvSpPr>
            <a:spLocks noGrp="1"/>
          </p:cNvSpPr>
          <p:nvPr>
            <p:ph idx="1"/>
          </p:nvPr>
        </p:nvSpPr>
        <p:spPr/>
        <p:txBody>
          <a:bodyPr>
            <a:norm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OC-SVM</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56% accuracy, rank (65, 35, 65)</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Autoencoder</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58% accuracy, rank (95, 65, 65)</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Random Forest</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46% accuracy, rank (5, 65, 5)</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Autoencoder + OC-SVM</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48% accuracy, rank (65, 35, 5)</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A5B9E542-CD80-F9F4-AB29-8FFC3012AF2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85280884"/>
      </p:ext>
    </p:extLst>
  </p:cSld>
  <p:clrMapOvr>
    <a:masterClrMapping/>
  </p:clrMapOvr>
  <mc:AlternateContent xmlns:mc="http://schemas.openxmlformats.org/markup-compatibility/2006">
    <mc:Choice xmlns:p14="http://schemas.microsoft.com/office/powerpoint/2010/main" Requires="p14">
      <p:transition spd="slow" p14:dur="2000" advTm="62084"/>
    </mc:Choice>
    <mc:Fallback>
      <p:transition spd="slow" advTm="620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02F27-EF26-0E35-CD56-C00D079475C2}"/>
              </a:ext>
            </a:extLst>
          </p:cNvPr>
          <p:cNvSpPr>
            <a:spLocks noGrp="1"/>
          </p:cNvSpPr>
          <p:nvPr>
            <p:ph type="title"/>
          </p:nvPr>
        </p:nvSpPr>
        <p:spPr/>
        <p:txBody>
          <a:bodyPr/>
          <a:lstStyle/>
          <a:p>
            <a:r>
              <a:rPr lang="en-US" dirty="0"/>
              <a:t>Results Summary</a:t>
            </a:r>
          </a:p>
        </p:txBody>
      </p:sp>
      <p:sp>
        <p:nvSpPr>
          <p:cNvPr id="3" name="Content Placeholder 2">
            <a:extLst>
              <a:ext uri="{FF2B5EF4-FFF2-40B4-BE49-F238E27FC236}">
                <a16:creationId xmlns:a16="http://schemas.microsoft.com/office/drawing/2014/main" id="{020F5F27-2CD5-136F-BC9E-1B5FAFA7AEA5}"/>
              </a:ext>
            </a:extLst>
          </p:cNvPr>
          <p:cNvSpPr>
            <a:spLocks noGrp="1"/>
          </p:cNvSpPr>
          <p:nvPr>
            <p:ph idx="1"/>
          </p:nvPr>
        </p:nvSpPr>
        <p:spPr/>
        <p:txBody>
          <a:bodyPr>
            <a:norm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CP Decomposition</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Best accuracy - 56% (Autoencoder + OC-SVM)</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Tucker Decomposition</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Best accuracy - 58% (Autoencoder)</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Performance Comparison</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Tucker outperformed CP in most cases</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Best Overall Model</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Tucker decomposition with autoencoder</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73139931-F18C-A386-1136-7E4D2345B83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54644337"/>
      </p:ext>
    </p:extLst>
  </p:cSld>
  <p:clrMapOvr>
    <a:masterClrMapping/>
  </p:clrMapOvr>
  <mc:AlternateContent xmlns:mc="http://schemas.openxmlformats.org/markup-compatibility/2006">
    <mc:Choice xmlns:p14="http://schemas.microsoft.com/office/powerpoint/2010/main" Requires="p14">
      <p:transition spd="slow" p14:dur="2000" advTm="38476"/>
    </mc:Choice>
    <mc:Fallback>
      <p:transition spd="slow" advTm="384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FB155-7944-C663-6CD8-0F60ACF61062}"/>
              </a:ext>
            </a:extLst>
          </p:cNvPr>
          <p:cNvSpPr>
            <a:spLocks noGrp="1"/>
          </p:cNvSpPr>
          <p:nvPr>
            <p:ph type="title"/>
          </p:nvPr>
        </p:nvSpPr>
        <p:spPr/>
        <p:txBody>
          <a:bodyPr/>
          <a:lstStyle/>
          <a:p>
            <a:r>
              <a:rPr lang="en-US" dirty="0"/>
              <a:t>Comparative Analysis</a:t>
            </a:r>
          </a:p>
        </p:txBody>
      </p:sp>
      <p:sp>
        <p:nvSpPr>
          <p:cNvPr id="3" name="Content Placeholder 2">
            <a:extLst>
              <a:ext uri="{FF2B5EF4-FFF2-40B4-BE49-F238E27FC236}">
                <a16:creationId xmlns:a16="http://schemas.microsoft.com/office/drawing/2014/main" id="{BBA67D8E-7271-FB67-AD0E-267847D151CD}"/>
              </a:ext>
            </a:extLst>
          </p:cNvPr>
          <p:cNvSpPr>
            <a:spLocks noGrp="1"/>
          </p:cNvSpPr>
          <p:nvPr>
            <p:ph idx="1"/>
          </p:nvPr>
        </p:nvSpPr>
        <p:spPr/>
        <p:txBody>
          <a:bodyPr>
            <a:norm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Variability</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Consistent performance across multiple runs despite hardware limitations</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Overall Performance</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Tucker decomposition superior to CP</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Best Model</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Tucker with autoencoder (58% accuracy)</a:t>
            </a:r>
            <a:endParaRPr lang="en-US" kern="100" dirty="0">
              <a:latin typeface="Aptos" panose="020B000402020202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rPr>
              <a:t>Optimal Ranks</a:t>
            </a:r>
            <a:r>
              <a:rPr lang="en-US" kern="0" dirty="0">
                <a:effectLst/>
                <a:latin typeface="Times New Roman" panose="02020603050405020304" pitchFamily="18" charset="0"/>
                <a:ea typeface="Times New Roman" panose="02020603050405020304" pitchFamily="18" charset="0"/>
              </a:rPr>
              <a:t>: (95, 65, 65) for Tucker, 35 for CP with autoencoder + OC-SVM</a:t>
            </a:r>
            <a:endParaRPr lang="en-US" sz="3200" dirty="0"/>
          </a:p>
        </p:txBody>
      </p:sp>
      <p:pic>
        <p:nvPicPr>
          <p:cNvPr id="5" name="Audio 4">
            <a:hlinkClick r:id="" action="ppaction://media"/>
            <a:extLst>
              <a:ext uri="{FF2B5EF4-FFF2-40B4-BE49-F238E27FC236}">
                <a16:creationId xmlns:a16="http://schemas.microsoft.com/office/drawing/2014/main" id="{30117B16-3BA5-4B2A-CFC7-1DC08693AD5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45750952"/>
      </p:ext>
    </p:extLst>
  </p:cSld>
  <p:clrMapOvr>
    <a:masterClrMapping/>
  </p:clrMapOvr>
  <mc:AlternateContent xmlns:mc="http://schemas.openxmlformats.org/markup-compatibility/2006">
    <mc:Choice xmlns:p14="http://schemas.microsoft.com/office/powerpoint/2010/main" Requires="p14">
      <p:transition spd="slow" p14:dur="2000" advTm="40616"/>
    </mc:Choice>
    <mc:Fallback>
      <p:transition spd="slow" advTm="40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B9A21-0514-9757-4179-3CCFEA0F5FD7}"/>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4649B08E-2D0A-2693-D370-65B9C394174D}"/>
              </a:ext>
            </a:extLst>
          </p:cNvPr>
          <p:cNvSpPr>
            <a:spLocks noGrp="1"/>
          </p:cNvSpPr>
          <p:nvPr>
            <p:ph idx="1"/>
          </p:nvPr>
        </p:nvSpPr>
        <p:spPr/>
        <p:txBody>
          <a:bodyPr>
            <a:normAutofit fontScale="92500" lnSpcReduction="20000"/>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800" b="1" kern="0" dirty="0">
                <a:effectLst/>
                <a:latin typeface="Times New Roman" panose="02020603050405020304" pitchFamily="18" charset="0"/>
                <a:ea typeface="Times New Roman" panose="02020603050405020304" pitchFamily="18" charset="0"/>
                <a:cs typeface="Times New Roman" panose="02020603050405020304" pitchFamily="18" charset="0"/>
              </a:rPr>
              <a:t>High-dimensional tensor decomposition</a:t>
            </a:r>
            <a:r>
              <a:rPr lang="en-US" sz="2800" kern="0" dirty="0">
                <a:effectLst/>
                <a:latin typeface="Times New Roman" panose="02020603050405020304" pitchFamily="18" charset="0"/>
                <a:ea typeface="Times New Roman" panose="02020603050405020304" pitchFamily="18" charset="0"/>
                <a:cs typeface="Times New Roman" panose="02020603050405020304" pitchFamily="18" charset="0"/>
              </a:rPr>
              <a:t>: Effective for anomaly detection in image set and HD signals.</a:t>
            </a:r>
            <a:endParaRPr lang="en-US" sz="2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800" b="1" kern="0" dirty="0">
                <a:effectLst/>
                <a:latin typeface="Times New Roman" panose="02020603050405020304" pitchFamily="18" charset="0"/>
                <a:ea typeface="Times New Roman" panose="02020603050405020304" pitchFamily="18" charset="0"/>
                <a:cs typeface="Times New Roman" panose="02020603050405020304" pitchFamily="18" charset="0"/>
              </a:rPr>
              <a:t>Best Technique</a:t>
            </a:r>
            <a:r>
              <a:rPr lang="en-US" sz="2800" kern="0" dirty="0">
                <a:effectLst/>
                <a:latin typeface="Times New Roman" panose="02020603050405020304" pitchFamily="18" charset="0"/>
                <a:ea typeface="Times New Roman" panose="02020603050405020304" pitchFamily="18" charset="0"/>
                <a:cs typeface="Times New Roman" panose="02020603050405020304" pitchFamily="18" charset="0"/>
              </a:rPr>
              <a:t>: Tucker decomposition with autoencoder</a:t>
            </a:r>
            <a:endParaRPr lang="en-US" sz="2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800" b="1" kern="0" dirty="0">
                <a:effectLst/>
                <a:latin typeface="Times New Roman" panose="02020603050405020304" pitchFamily="18" charset="0"/>
                <a:ea typeface="Times New Roman" panose="02020603050405020304" pitchFamily="18" charset="0"/>
                <a:cs typeface="Times New Roman" panose="02020603050405020304" pitchFamily="18" charset="0"/>
              </a:rPr>
              <a:t>Future Work</a:t>
            </a:r>
            <a:r>
              <a:rPr lang="en-US" sz="2800" kern="0" dirty="0">
                <a:effectLst/>
                <a:latin typeface="Times New Roman" panose="02020603050405020304" pitchFamily="18" charset="0"/>
                <a:ea typeface="Times New Roman" panose="02020603050405020304" pitchFamily="18" charset="0"/>
                <a:cs typeface="Times New Roman" panose="02020603050405020304" pitchFamily="18" charset="0"/>
              </a:rPr>
              <a:t>: Explore more ranks, neural network architectures, and hybrid methods</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2800" b="1" kern="0" dirty="0">
                <a:effectLst/>
                <a:latin typeface="Times New Roman" panose="02020603050405020304" pitchFamily="18" charset="0"/>
                <a:ea typeface="Times New Roman" panose="02020603050405020304" pitchFamily="18" charset="0"/>
              </a:rPr>
              <a:t>Applicability</a:t>
            </a:r>
            <a:r>
              <a:rPr lang="en-US" sz="2800" kern="0" dirty="0">
                <a:effectLst/>
                <a:latin typeface="Times New Roman" panose="02020603050405020304" pitchFamily="18" charset="0"/>
                <a:ea typeface="Times New Roman" panose="02020603050405020304" pitchFamily="18" charset="0"/>
              </a:rPr>
              <a:t>: Techniques generalizable to various domains</a:t>
            </a:r>
            <a:endParaRPr lang="en-US" sz="3600" dirty="0"/>
          </a:p>
        </p:txBody>
      </p:sp>
      <p:pic>
        <p:nvPicPr>
          <p:cNvPr id="12" name="Audio 11">
            <a:hlinkClick r:id="" action="ppaction://media"/>
            <a:extLst>
              <a:ext uri="{FF2B5EF4-FFF2-40B4-BE49-F238E27FC236}">
                <a16:creationId xmlns:a16="http://schemas.microsoft.com/office/drawing/2014/main" id="{4F526203-E5E2-B12E-75A9-3673A7933E4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0870114"/>
      </p:ext>
    </p:extLst>
  </p:cSld>
  <p:clrMapOvr>
    <a:masterClrMapping/>
  </p:clrMapOvr>
  <mc:AlternateContent xmlns:mc="http://schemas.openxmlformats.org/markup-compatibility/2006">
    <mc:Choice xmlns:p14="http://schemas.microsoft.com/office/powerpoint/2010/main" Requires="p14">
      <p:transition spd="slow" p14:dur="2000" advTm="48178"/>
    </mc:Choice>
    <mc:Fallback>
      <p:transition spd="slow" advTm="48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F8D17-EAB3-0518-1973-2A73777C047B}"/>
              </a:ext>
            </a:extLst>
          </p:cNvPr>
          <p:cNvSpPr>
            <a:spLocks noGrp="1"/>
          </p:cNvSpPr>
          <p:nvPr>
            <p:ph type="title"/>
          </p:nvPr>
        </p:nvSpPr>
        <p:spPr>
          <a:xfrm>
            <a:off x="2428082" y="2996733"/>
            <a:ext cx="7335835" cy="1268984"/>
          </a:xfrm>
        </p:spPr>
        <p:txBody>
          <a:bodyPr/>
          <a:lstStyle/>
          <a:p>
            <a:pPr algn="ctr"/>
            <a:r>
              <a:rPr lang="en-US" dirty="0"/>
              <a:t>Thank You!</a:t>
            </a:r>
          </a:p>
        </p:txBody>
      </p:sp>
      <p:pic>
        <p:nvPicPr>
          <p:cNvPr id="11" name="Audio 10">
            <a:hlinkClick r:id="" action="ppaction://media"/>
            <a:extLst>
              <a:ext uri="{FF2B5EF4-FFF2-40B4-BE49-F238E27FC236}">
                <a16:creationId xmlns:a16="http://schemas.microsoft.com/office/drawing/2014/main" id="{712894C5-8C5B-ACCB-F522-197AD221C90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37155138"/>
      </p:ext>
    </p:extLst>
  </p:cSld>
  <p:clrMapOvr>
    <a:masterClrMapping/>
  </p:clrMapOvr>
  <mc:AlternateContent xmlns:mc="http://schemas.openxmlformats.org/markup-compatibility/2006">
    <mc:Choice xmlns:p14="http://schemas.microsoft.com/office/powerpoint/2010/main" Requires="p14">
      <p:transition spd="slow" p14:dur="2000" advTm="3186"/>
    </mc:Choice>
    <mc:Fallback>
      <p:transition spd="slow" advTm="3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D178A-7643-48CC-179F-2E2F6612596F}"/>
              </a:ext>
            </a:extLst>
          </p:cNvPr>
          <p:cNvSpPr>
            <a:spLocks noGrp="1"/>
          </p:cNvSpPr>
          <p:nvPr>
            <p:ph type="title"/>
          </p:nvPr>
        </p:nvSpPr>
        <p:spPr/>
        <p:txBody>
          <a:bodyPr/>
          <a:lstStyle/>
          <a:p>
            <a:r>
              <a:rPr lang="en-US" dirty="0"/>
              <a:t>Executive Summary</a:t>
            </a:r>
          </a:p>
        </p:txBody>
      </p:sp>
      <p:sp>
        <p:nvSpPr>
          <p:cNvPr id="3" name="Content Placeholder 2">
            <a:extLst>
              <a:ext uri="{FF2B5EF4-FFF2-40B4-BE49-F238E27FC236}">
                <a16:creationId xmlns:a16="http://schemas.microsoft.com/office/drawing/2014/main" id="{0A5B6D0C-10FB-AF0D-7C42-B170CBE5A439}"/>
              </a:ext>
            </a:extLst>
          </p:cNvPr>
          <p:cNvSpPr>
            <a:spLocks noGrp="1"/>
          </p:cNvSpPr>
          <p:nvPr>
            <p:ph idx="1"/>
          </p:nvPr>
        </p:nvSpPr>
        <p:spPr/>
        <p:txBody>
          <a:bodyPr>
            <a:norm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High-dimensional tensor decomposition</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Tucker &amp; CP (PARAFAC)</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Goal</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Reduce dimension of image sequences into signals for anomaly detection</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Best Performance</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Tucker decomposition with autoencoder (58% accuracy)</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11" name="Audio 10">
            <a:hlinkClick r:id="" action="ppaction://media"/>
            <a:extLst>
              <a:ext uri="{FF2B5EF4-FFF2-40B4-BE49-F238E27FC236}">
                <a16:creationId xmlns:a16="http://schemas.microsoft.com/office/drawing/2014/main" id="{5AEB2927-99D6-2E31-F7E6-6A931DA22C4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47799246"/>
      </p:ext>
    </p:extLst>
  </p:cSld>
  <p:clrMapOvr>
    <a:masterClrMapping/>
  </p:clrMapOvr>
  <mc:AlternateContent xmlns:mc="http://schemas.openxmlformats.org/markup-compatibility/2006">
    <mc:Choice xmlns:p14="http://schemas.microsoft.com/office/powerpoint/2010/main" Requires="p14">
      <p:transition spd="slow" p14:dur="2000" advTm="40446"/>
    </mc:Choice>
    <mc:Fallback>
      <p:transition spd="slow" advTm="404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AF073-949E-8433-AE0A-3886F706A403}"/>
              </a:ext>
            </a:extLst>
          </p:cNvPr>
          <p:cNvSpPr>
            <a:spLocks noGrp="1"/>
          </p:cNvSpPr>
          <p:nvPr>
            <p:ph type="title"/>
          </p:nvPr>
        </p:nvSpPr>
        <p:spPr/>
        <p:txBody>
          <a:bodyPr/>
          <a:lstStyle/>
          <a:p>
            <a:r>
              <a:rPr lang="en-US" dirty="0"/>
              <a:t>Introduction - Background</a:t>
            </a:r>
          </a:p>
        </p:txBody>
      </p:sp>
      <p:sp>
        <p:nvSpPr>
          <p:cNvPr id="3" name="Content Placeholder 2">
            <a:extLst>
              <a:ext uri="{FF2B5EF4-FFF2-40B4-BE49-F238E27FC236}">
                <a16:creationId xmlns:a16="http://schemas.microsoft.com/office/drawing/2014/main" id="{6A349DBF-EA1D-A9E0-DD93-AD6F25DF3F8F}"/>
              </a:ext>
            </a:extLst>
          </p:cNvPr>
          <p:cNvSpPr>
            <a:spLocks noGrp="1"/>
          </p:cNvSpPr>
          <p:nvPr>
            <p:ph idx="1"/>
          </p:nvPr>
        </p:nvSpPr>
        <p:spPr/>
        <p:txBody>
          <a:bodyPr>
            <a:norm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Importance</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Anomaly detection in space exploration, medical imaging, industrial inspection, etc.</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Dataset</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Images from NASA's Mars Science Laboratory (MSL) Curiosity rover</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Subset Used</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200 images for training, 50 images for testing</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13" name="Audio 12">
            <a:hlinkClick r:id="" action="ppaction://media"/>
            <a:extLst>
              <a:ext uri="{FF2B5EF4-FFF2-40B4-BE49-F238E27FC236}">
                <a16:creationId xmlns:a16="http://schemas.microsoft.com/office/drawing/2014/main" id="{4E40F813-8B5F-DADA-3978-33475DCD447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28611866"/>
      </p:ext>
    </p:extLst>
  </p:cSld>
  <p:clrMapOvr>
    <a:masterClrMapping/>
  </p:clrMapOvr>
  <mc:AlternateContent xmlns:mc="http://schemas.openxmlformats.org/markup-compatibility/2006">
    <mc:Choice xmlns:p14="http://schemas.microsoft.com/office/powerpoint/2010/main" Requires="p14">
      <p:transition spd="slow" p14:dur="2000" advTm="35868"/>
    </mc:Choice>
    <mc:Fallback>
      <p:transition spd="slow" advTm="35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F07BD-D415-B85C-7B20-24B3D425E7FE}"/>
              </a:ext>
            </a:extLst>
          </p:cNvPr>
          <p:cNvSpPr>
            <a:spLocks noGrp="1"/>
          </p:cNvSpPr>
          <p:nvPr>
            <p:ph type="title"/>
          </p:nvPr>
        </p:nvSpPr>
        <p:spPr/>
        <p:txBody>
          <a:bodyPr/>
          <a:lstStyle/>
          <a:p>
            <a:r>
              <a:rPr lang="en-US" dirty="0"/>
              <a:t>Introduction- Objectives</a:t>
            </a:r>
          </a:p>
        </p:txBody>
      </p:sp>
      <p:sp>
        <p:nvSpPr>
          <p:cNvPr id="3" name="Content Placeholder 2">
            <a:extLst>
              <a:ext uri="{FF2B5EF4-FFF2-40B4-BE49-F238E27FC236}">
                <a16:creationId xmlns:a16="http://schemas.microsoft.com/office/drawing/2014/main" id="{F8EB1256-83D3-0E89-7EE5-ED52F88CBC58}"/>
              </a:ext>
            </a:extLst>
          </p:cNvPr>
          <p:cNvSpPr>
            <a:spLocks noGrp="1"/>
          </p:cNvSpPr>
          <p:nvPr>
            <p:ph idx="1"/>
          </p:nvPr>
        </p:nvSpPr>
        <p:spPr/>
        <p:txBody>
          <a:bodyPr>
            <a:normAutofit/>
          </a:bodyPr>
          <a:lstStyle/>
          <a:p>
            <a:pPr marL="342900" marR="0" lvl="0" indent="-342900">
              <a:lnSpc>
                <a:spcPct val="107000"/>
              </a:lnSpc>
              <a:spcBef>
                <a:spcPts val="0"/>
              </a:spcBef>
              <a:spcAft>
                <a:spcPts val="800"/>
              </a:spcAft>
              <a:buFont typeface="+mj-lt"/>
              <a:buAutoNum type="arabicPeriod"/>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Evaluate Decomposition Methods</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CP vs. Tucker</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Assess Anomaly Detection Models</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OC-SVM, autoencoders, random forest, combined approaches</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Determine Optimal Dimensions</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Find ranks that maximize performance</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Font typeface="+mj-lt"/>
              <a:buAutoNum type="arabicPeriod"/>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Performance Metrics Analysis</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Accuracy and other metrics</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6" name="Audio 5">
            <a:hlinkClick r:id="" action="ppaction://media"/>
            <a:extLst>
              <a:ext uri="{FF2B5EF4-FFF2-40B4-BE49-F238E27FC236}">
                <a16:creationId xmlns:a16="http://schemas.microsoft.com/office/drawing/2014/main" id="{9BF3496A-A0DC-E0CB-07B5-A92B67744FE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66176933"/>
      </p:ext>
    </p:extLst>
  </p:cSld>
  <p:clrMapOvr>
    <a:masterClrMapping/>
  </p:clrMapOvr>
  <mc:AlternateContent xmlns:mc="http://schemas.openxmlformats.org/markup-compatibility/2006">
    <mc:Choice xmlns:p14="http://schemas.microsoft.com/office/powerpoint/2010/main" Requires="p14">
      <p:transition spd="slow" p14:dur="2000" advTm="38972"/>
    </mc:Choice>
    <mc:Fallback>
      <p:transition spd="slow" advTm="38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01E9F-4A5B-1050-FB15-50C1041A80D7}"/>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3D238E5E-EE7E-4608-F39A-B74BA0638AE3}"/>
              </a:ext>
            </a:extLst>
          </p:cNvPr>
          <p:cNvSpPr>
            <a:spLocks noGrp="1"/>
          </p:cNvSpPr>
          <p:nvPr>
            <p:ph idx="1"/>
          </p:nvPr>
        </p:nvSpPr>
        <p:spPr/>
        <p:txBody>
          <a:bodyPr>
            <a:norm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Dataset Source</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Kerner et al.'s research</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Subset</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200 training images, 50 test images</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Image Sets</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6 images per set, 64x64 resolution</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Representative Sample</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Ensures efficient processing on a mid-performance laptop</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90187CB3-F1F0-F080-B9A0-00CAA6FC248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80609281"/>
      </p:ext>
    </p:extLst>
  </p:cSld>
  <p:clrMapOvr>
    <a:masterClrMapping/>
  </p:clrMapOvr>
  <mc:AlternateContent xmlns:mc="http://schemas.openxmlformats.org/markup-compatibility/2006">
    <mc:Choice xmlns:p14="http://schemas.microsoft.com/office/powerpoint/2010/main" Requires="p14">
      <p:transition spd="slow" p14:dur="2000" advTm="28685"/>
    </mc:Choice>
    <mc:Fallback>
      <p:transition spd="slow" advTm="28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85857-87F9-6F5C-AAA9-E8AF77DF8176}"/>
              </a:ext>
            </a:extLst>
          </p:cNvPr>
          <p:cNvSpPr>
            <a:spLocks noGrp="1"/>
          </p:cNvSpPr>
          <p:nvPr>
            <p:ph type="title"/>
          </p:nvPr>
        </p:nvSpPr>
        <p:spPr/>
        <p:txBody>
          <a:bodyPr/>
          <a:lstStyle/>
          <a:p>
            <a:r>
              <a:rPr lang="en-US" dirty="0"/>
              <a:t>Image Examples</a:t>
            </a:r>
          </a:p>
        </p:txBody>
      </p:sp>
      <p:sp>
        <p:nvSpPr>
          <p:cNvPr id="3" name="Content Placeholder 2">
            <a:extLst>
              <a:ext uri="{FF2B5EF4-FFF2-40B4-BE49-F238E27FC236}">
                <a16:creationId xmlns:a16="http://schemas.microsoft.com/office/drawing/2014/main" id="{E7051DBF-EDA1-7FB9-79E6-C859DC014AA8}"/>
              </a:ext>
            </a:extLst>
          </p:cNvPr>
          <p:cNvSpPr>
            <a:spLocks noGrp="1"/>
          </p:cNvSpPr>
          <p:nvPr>
            <p:ph idx="1"/>
          </p:nvPr>
        </p:nvSpPr>
        <p:spPr>
          <a:xfrm>
            <a:off x="565151" y="2160016"/>
            <a:ext cx="5258134" cy="3601212"/>
          </a:xfrm>
        </p:spPr>
        <p:txBody>
          <a:bodyPr/>
          <a:lstStyle/>
          <a:p>
            <a:r>
              <a:rPr lang="en-US" dirty="0"/>
              <a:t>Non-anomalous image sets</a:t>
            </a:r>
          </a:p>
        </p:txBody>
      </p:sp>
      <p:pic>
        <p:nvPicPr>
          <p:cNvPr id="4" name="Picture 3" descr="A collage of images of different colors&#10;&#10;Description automatically generated">
            <a:extLst>
              <a:ext uri="{FF2B5EF4-FFF2-40B4-BE49-F238E27FC236}">
                <a16:creationId xmlns:a16="http://schemas.microsoft.com/office/drawing/2014/main" id="{563D378C-A5DE-6AC7-583B-6EDF31BF98BF}"/>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22418" y="2589277"/>
            <a:ext cx="5943600" cy="2228850"/>
          </a:xfrm>
          <a:prstGeom prst="rect">
            <a:avLst/>
          </a:prstGeom>
          <a:noFill/>
          <a:ln>
            <a:noFill/>
          </a:ln>
        </p:spPr>
      </p:pic>
      <p:sp>
        <p:nvSpPr>
          <p:cNvPr id="6" name="Content Placeholder 2">
            <a:extLst>
              <a:ext uri="{FF2B5EF4-FFF2-40B4-BE49-F238E27FC236}">
                <a16:creationId xmlns:a16="http://schemas.microsoft.com/office/drawing/2014/main" id="{CEFFBC89-C9F2-0E06-1D2A-71CB07F1A21D}"/>
              </a:ext>
            </a:extLst>
          </p:cNvPr>
          <p:cNvSpPr txBox="1">
            <a:spLocks/>
          </p:cNvSpPr>
          <p:nvPr/>
        </p:nvSpPr>
        <p:spPr>
          <a:xfrm>
            <a:off x="6368717" y="2160016"/>
            <a:ext cx="5258134" cy="360121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Anomalous image sets</a:t>
            </a:r>
          </a:p>
        </p:txBody>
      </p:sp>
      <p:pic>
        <p:nvPicPr>
          <p:cNvPr id="7" name="Picture 6" descr="A group of squares with green and blue colors&#10;&#10;Description automatically generated">
            <a:extLst>
              <a:ext uri="{FF2B5EF4-FFF2-40B4-BE49-F238E27FC236}">
                <a16:creationId xmlns:a16="http://schemas.microsoft.com/office/drawing/2014/main" id="{BE9C927B-A9B9-AF40-7CD0-7730F06316F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823284" y="2589277"/>
            <a:ext cx="5943600" cy="2228850"/>
          </a:xfrm>
          <a:prstGeom prst="rect">
            <a:avLst/>
          </a:prstGeom>
          <a:noFill/>
          <a:ln>
            <a:noFill/>
          </a:ln>
        </p:spPr>
      </p:pic>
      <p:pic>
        <p:nvPicPr>
          <p:cNvPr id="12" name="Audio 11">
            <a:hlinkClick r:id="" action="ppaction://media"/>
            <a:extLst>
              <a:ext uri="{FF2B5EF4-FFF2-40B4-BE49-F238E27FC236}">
                <a16:creationId xmlns:a16="http://schemas.microsoft.com/office/drawing/2014/main" id="{13462906-E527-0DED-F27C-A0907176A70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11143910"/>
      </p:ext>
    </p:extLst>
  </p:cSld>
  <p:clrMapOvr>
    <a:masterClrMapping/>
  </p:clrMapOvr>
  <mc:AlternateContent xmlns:mc="http://schemas.openxmlformats.org/markup-compatibility/2006">
    <mc:Choice xmlns:p14="http://schemas.microsoft.com/office/powerpoint/2010/main" Requires="p14">
      <p:transition spd="slow" p14:dur="2000" advTm="20349"/>
    </mc:Choice>
    <mc:Fallback>
      <p:transition spd="slow" advTm="20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9CC8C-49C7-A381-4305-C55BE5053B26}"/>
              </a:ext>
            </a:extLst>
          </p:cNvPr>
          <p:cNvSpPr>
            <a:spLocks noGrp="1"/>
          </p:cNvSpPr>
          <p:nvPr>
            <p:ph type="title"/>
          </p:nvPr>
        </p:nvSpPr>
        <p:spPr/>
        <p:txBody>
          <a:bodyPr/>
          <a:lstStyle/>
          <a:p>
            <a:r>
              <a:rPr lang="en-US" dirty="0"/>
              <a:t>Signal Transformation</a:t>
            </a:r>
          </a:p>
        </p:txBody>
      </p:sp>
      <p:sp>
        <p:nvSpPr>
          <p:cNvPr id="3" name="Content Placeholder 2">
            <a:extLst>
              <a:ext uri="{FF2B5EF4-FFF2-40B4-BE49-F238E27FC236}">
                <a16:creationId xmlns:a16="http://schemas.microsoft.com/office/drawing/2014/main" id="{FB4C713E-8D1D-52D3-4F3A-8E18F158FACF}"/>
              </a:ext>
            </a:extLst>
          </p:cNvPr>
          <p:cNvSpPr>
            <a:spLocks noGrp="1"/>
          </p:cNvSpPr>
          <p:nvPr>
            <p:ph idx="1"/>
          </p:nvPr>
        </p:nvSpPr>
        <p:spPr>
          <a:xfrm>
            <a:off x="565150" y="1863010"/>
            <a:ext cx="7335835" cy="3601212"/>
          </a:xfrm>
        </p:spPr>
        <p:txBody>
          <a:bodyPr>
            <a:norm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Image Decomposition</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Transforms images into low-dimensional 2D signals</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Example</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Non-anomalous image sets decomposed into signals</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4" name="Picture 3" descr="A screenshot of a diagram&#10;&#10;Description automatically generated">
            <a:extLst>
              <a:ext uri="{FF2B5EF4-FFF2-40B4-BE49-F238E27FC236}">
                <a16:creationId xmlns:a16="http://schemas.microsoft.com/office/drawing/2014/main" id="{F9F186F4-BED2-0D99-A4D6-87B427EF4D6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57384" y="3429000"/>
            <a:ext cx="6765511" cy="3382756"/>
          </a:xfrm>
          <a:prstGeom prst="rect">
            <a:avLst/>
          </a:prstGeom>
          <a:noFill/>
          <a:ln>
            <a:noFill/>
          </a:ln>
        </p:spPr>
      </p:pic>
      <p:pic>
        <p:nvPicPr>
          <p:cNvPr id="6" name="Audio 5">
            <a:hlinkClick r:id="" action="ppaction://media"/>
            <a:extLst>
              <a:ext uri="{FF2B5EF4-FFF2-40B4-BE49-F238E27FC236}">
                <a16:creationId xmlns:a16="http://schemas.microsoft.com/office/drawing/2014/main" id="{1468B985-C35E-C7E6-064C-D741314EFB4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237"/>
      </p:ext>
    </p:extLst>
  </p:cSld>
  <p:clrMapOvr>
    <a:masterClrMapping/>
  </p:clrMapOvr>
  <mc:AlternateContent xmlns:mc="http://schemas.openxmlformats.org/markup-compatibility/2006">
    <mc:Choice xmlns:p14="http://schemas.microsoft.com/office/powerpoint/2010/main" Requires="p14">
      <p:transition spd="slow" p14:dur="2000" advTm="22770"/>
    </mc:Choice>
    <mc:Fallback>
      <p:transition spd="slow" advTm="22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A4C91-DE8D-6F37-F9A0-CF6397DE3B0E}"/>
              </a:ext>
            </a:extLst>
          </p:cNvPr>
          <p:cNvSpPr>
            <a:spLocks noGrp="1"/>
          </p:cNvSpPr>
          <p:nvPr>
            <p:ph type="title"/>
          </p:nvPr>
        </p:nvSpPr>
        <p:spPr/>
        <p:txBody>
          <a:bodyPr/>
          <a:lstStyle/>
          <a:p>
            <a:r>
              <a:rPr lang="en-US" dirty="0"/>
              <a:t>Experiments</a:t>
            </a:r>
          </a:p>
        </p:txBody>
      </p:sp>
      <p:sp>
        <p:nvSpPr>
          <p:cNvPr id="3" name="Content Placeholder 2">
            <a:extLst>
              <a:ext uri="{FF2B5EF4-FFF2-40B4-BE49-F238E27FC236}">
                <a16:creationId xmlns:a16="http://schemas.microsoft.com/office/drawing/2014/main" id="{F68EC381-703F-D775-C737-B96C63050595}"/>
              </a:ext>
            </a:extLst>
          </p:cNvPr>
          <p:cNvSpPr>
            <a:spLocks noGrp="1"/>
          </p:cNvSpPr>
          <p:nvPr>
            <p:ph idx="1"/>
          </p:nvPr>
        </p:nvSpPr>
        <p:spPr/>
        <p:txBody>
          <a:bodyPr>
            <a:normAutofit/>
          </a:bodyPr>
          <a:lstStyle/>
          <a:p>
            <a:pPr>
              <a:lnSpc>
                <a:spcPct val="107000"/>
              </a:lnSpc>
              <a:spcBef>
                <a:spcPts val="0"/>
              </a:spcBef>
              <a:spcAft>
                <a:spcPts val="800"/>
              </a:spcAft>
              <a:buSzPts val="1000"/>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Two Categories</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Font typeface="+mj-lt"/>
              <a:buAutoNum type="arabicPeriod"/>
              <a:tabLst>
                <a:tab pos="914400" algn="l"/>
              </a:tabLst>
            </a:pPr>
            <a:r>
              <a:rPr lang="en-US" sz="2400" kern="0" dirty="0">
                <a:effectLst/>
                <a:latin typeface="Times New Roman" panose="02020603050405020304" pitchFamily="18" charset="0"/>
                <a:ea typeface="Times New Roman" panose="02020603050405020304" pitchFamily="18" charset="0"/>
                <a:cs typeface="Times New Roman" panose="02020603050405020304" pitchFamily="18" charset="0"/>
              </a:rPr>
              <a:t>CP Decomposition</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Font typeface="+mj-lt"/>
              <a:buAutoNum type="arabicPeriod"/>
              <a:tabLst>
                <a:tab pos="914400" algn="l"/>
              </a:tabLst>
            </a:pPr>
            <a:r>
              <a:rPr lang="en-US" sz="2400" kern="0" dirty="0">
                <a:effectLst/>
                <a:latin typeface="Times New Roman" panose="02020603050405020304" pitchFamily="18" charset="0"/>
                <a:ea typeface="Times New Roman" panose="02020603050405020304" pitchFamily="18" charset="0"/>
                <a:cs typeface="Times New Roman" panose="02020603050405020304" pitchFamily="18" charset="0"/>
              </a:rPr>
              <a:t>Tucker Decomposition</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lnSpc>
                <a:spcPct val="107000"/>
              </a:lnSpc>
              <a:spcBef>
                <a:spcPts val="0"/>
              </a:spcBef>
              <a:spcAft>
                <a:spcPts val="800"/>
              </a:spcAft>
              <a:buSzPts val="1000"/>
              <a:buNone/>
              <a:tabLst>
                <a:tab pos="457200" algn="l"/>
              </a:tabLst>
            </a:pPr>
            <a:endParaRPr lang="en-US" b="1" kern="0"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07000"/>
              </a:lnSpc>
              <a:spcBef>
                <a:spcPts val="0"/>
              </a:spcBef>
              <a:spcAft>
                <a:spcPts val="800"/>
              </a:spcAft>
              <a:buSzPts val="1000"/>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Flatten Data</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Into 2D arrays for model training</a:t>
            </a:r>
            <a:endParaRPr lang="en-US" sz="2000" kern="100" dirty="0">
              <a:latin typeface="Aptos" panose="020B0004020202020204" pitchFamily="34" charset="0"/>
              <a:ea typeface="Times New Roman" panose="02020603050405020304" pitchFamily="18" charset="0"/>
              <a:cs typeface="Times New Roman" panose="02020603050405020304" pitchFamily="18" charset="0"/>
            </a:endParaRPr>
          </a:p>
          <a:p>
            <a:pPr>
              <a:lnSpc>
                <a:spcPct val="107000"/>
              </a:lnSpc>
              <a:spcBef>
                <a:spcPts val="0"/>
              </a:spcBef>
              <a:spcAft>
                <a:spcPts val="800"/>
              </a:spcAft>
              <a:buSzPts val="1000"/>
              <a:tabLst>
                <a:tab pos="457200" algn="l"/>
              </a:tabLst>
            </a:pPr>
            <a:r>
              <a:rPr lang="en-US" b="1" kern="0" dirty="0">
                <a:effectLst/>
                <a:latin typeface="Times New Roman" panose="02020603050405020304" pitchFamily="18" charset="0"/>
                <a:ea typeface="Times New Roman" panose="02020603050405020304" pitchFamily="18" charset="0"/>
              </a:rPr>
              <a:t>Models Used</a:t>
            </a:r>
            <a:r>
              <a:rPr lang="en-US" kern="0" dirty="0">
                <a:effectLst/>
                <a:latin typeface="Times New Roman" panose="02020603050405020304" pitchFamily="18" charset="0"/>
                <a:ea typeface="Times New Roman" panose="02020603050405020304" pitchFamily="18" charset="0"/>
              </a:rPr>
              <a:t>: OC-SVM, autoencoder, random forest, combined autoencoder + OC-SVM</a:t>
            </a:r>
            <a:endParaRPr lang="en-US" sz="4400" dirty="0"/>
          </a:p>
        </p:txBody>
      </p:sp>
      <p:pic>
        <p:nvPicPr>
          <p:cNvPr id="5" name="Audio 4">
            <a:hlinkClick r:id="" action="ppaction://media"/>
            <a:extLst>
              <a:ext uri="{FF2B5EF4-FFF2-40B4-BE49-F238E27FC236}">
                <a16:creationId xmlns:a16="http://schemas.microsoft.com/office/drawing/2014/main" id="{336A14E4-58B9-CB55-A702-FB0760BA881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5172160"/>
      </p:ext>
    </p:extLst>
  </p:cSld>
  <p:clrMapOvr>
    <a:masterClrMapping/>
  </p:clrMapOvr>
  <mc:AlternateContent xmlns:mc="http://schemas.openxmlformats.org/markup-compatibility/2006">
    <mc:Choice xmlns:p14="http://schemas.microsoft.com/office/powerpoint/2010/main" Requires="p14">
      <p:transition spd="slow" p14:dur="2000" advTm="28421"/>
    </mc:Choice>
    <mc:Fallback>
      <p:transition spd="slow" advTm="284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76344-4789-AA4F-02A0-89EF521FB0D2}"/>
              </a:ext>
            </a:extLst>
          </p:cNvPr>
          <p:cNvSpPr>
            <a:spLocks noGrp="1"/>
          </p:cNvSpPr>
          <p:nvPr>
            <p:ph type="title"/>
          </p:nvPr>
        </p:nvSpPr>
        <p:spPr/>
        <p:txBody>
          <a:bodyPr/>
          <a:lstStyle/>
          <a:p>
            <a:r>
              <a:rPr lang="en-US" dirty="0"/>
              <a:t>CP Decomposition Results</a:t>
            </a:r>
          </a:p>
        </p:txBody>
      </p:sp>
      <p:sp>
        <p:nvSpPr>
          <p:cNvPr id="3" name="Content Placeholder 2">
            <a:extLst>
              <a:ext uri="{FF2B5EF4-FFF2-40B4-BE49-F238E27FC236}">
                <a16:creationId xmlns:a16="http://schemas.microsoft.com/office/drawing/2014/main" id="{F5B98695-24CB-1AD4-972F-77F4EF9CEAB0}"/>
              </a:ext>
            </a:extLst>
          </p:cNvPr>
          <p:cNvSpPr>
            <a:spLocks noGrp="1"/>
          </p:cNvSpPr>
          <p:nvPr>
            <p:ph idx="1"/>
          </p:nvPr>
        </p:nvSpPr>
        <p:spPr/>
        <p:txBody>
          <a:bodyPr>
            <a:normAutofit/>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OC-SVM</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44% accuracy, rank 80</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Autoencoder</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46% accuracy, rank 85</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Random Forest</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38% accuracy, rank 10</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b="1" kern="0" dirty="0">
                <a:effectLst/>
                <a:latin typeface="Times New Roman" panose="02020603050405020304" pitchFamily="18" charset="0"/>
                <a:ea typeface="Times New Roman" panose="02020603050405020304" pitchFamily="18" charset="0"/>
                <a:cs typeface="Times New Roman" panose="02020603050405020304" pitchFamily="18" charset="0"/>
              </a:rPr>
              <a:t>Autoencoder + OC-SVM</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56% accuracy, rank 35</a:t>
            </a:r>
            <a:endParaRPr lang="en-US"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11" name="Audio 10">
            <a:hlinkClick r:id="" action="ppaction://media"/>
            <a:extLst>
              <a:ext uri="{FF2B5EF4-FFF2-40B4-BE49-F238E27FC236}">
                <a16:creationId xmlns:a16="http://schemas.microsoft.com/office/drawing/2014/main" id="{AF6E39D4-303D-D6D9-2E80-49BFDD0EF08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79330274"/>
      </p:ext>
    </p:extLst>
  </p:cSld>
  <p:clrMapOvr>
    <a:masterClrMapping/>
  </p:clrMapOvr>
  <mc:AlternateContent xmlns:mc="http://schemas.openxmlformats.org/markup-compatibility/2006">
    <mc:Choice xmlns:p14="http://schemas.microsoft.com/office/powerpoint/2010/main" Requires="p14">
      <p:transition spd="slow" p14:dur="2000" advTm="49521"/>
    </mc:Choice>
    <mc:Fallback>
      <p:transition spd="slow" advTm="49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heme/theme1.xml><?xml version="1.0" encoding="utf-8"?>
<a:theme xmlns:a="http://schemas.openxmlformats.org/drawingml/2006/main" name="PunchcardVTI">
  <a:themeElements>
    <a:clrScheme name="AnalogousFromDarkSeedLeftStep">
      <a:dk1>
        <a:srgbClr val="000000"/>
      </a:dk1>
      <a:lt1>
        <a:srgbClr val="FFFFFF"/>
      </a:lt1>
      <a:dk2>
        <a:srgbClr val="3D3122"/>
      </a:dk2>
      <a:lt2>
        <a:srgbClr val="E7E2E8"/>
      </a:lt2>
      <a:accent1>
        <a:srgbClr val="5CB346"/>
      </a:accent1>
      <a:accent2>
        <a:srgbClr val="83B03A"/>
      </a:accent2>
      <a:accent3>
        <a:srgbClr val="A8A442"/>
      </a:accent3>
      <a:accent4>
        <a:srgbClr val="B17B3B"/>
      </a:accent4>
      <a:accent5>
        <a:srgbClr val="C35C4D"/>
      </a:accent5>
      <a:accent6>
        <a:srgbClr val="B13B5D"/>
      </a:accent6>
      <a:hlink>
        <a:srgbClr val="BF653F"/>
      </a:hlink>
      <a:folHlink>
        <a:srgbClr val="7F7F7F"/>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6345</TotalTime>
  <Words>1378</Words>
  <Application>Microsoft Office PowerPoint</Application>
  <PresentationFormat>Widescreen</PresentationFormat>
  <Paragraphs>88</Paragraphs>
  <Slides>14</Slides>
  <Notes>13</Notes>
  <HiddenSlides>0</HiddenSlides>
  <MMClips>14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Aptos</vt:lpstr>
      <vt:lpstr>Arial</vt:lpstr>
      <vt:lpstr>Avenir Next</vt:lpstr>
      <vt:lpstr>Neue Haas Grotesk Text Pro</vt:lpstr>
      <vt:lpstr>Symbol</vt:lpstr>
      <vt:lpstr>Times New Roman</vt:lpstr>
      <vt:lpstr>PunchcardVTI</vt:lpstr>
      <vt:lpstr>Anomaly Detection On Low Resolution Photography On The Martian Surface Using High Dimensional Tensor Decomposition</vt:lpstr>
      <vt:lpstr>Executive Summary</vt:lpstr>
      <vt:lpstr>Introduction - Background</vt:lpstr>
      <vt:lpstr>Introduction- Objectives</vt:lpstr>
      <vt:lpstr>Data Collection</vt:lpstr>
      <vt:lpstr>Image Examples</vt:lpstr>
      <vt:lpstr>Signal Transformation</vt:lpstr>
      <vt:lpstr>Experiments</vt:lpstr>
      <vt:lpstr>CP Decomposition Results</vt:lpstr>
      <vt:lpstr>Tucker Decomposition Results</vt:lpstr>
      <vt:lpstr>Results Summary</vt:lpstr>
      <vt:lpstr>Comparative Analysis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Chan, Anthony C</dc:creator>
  <cp:lastModifiedBy>Chan, Anthony C</cp:lastModifiedBy>
  <cp:revision>14</cp:revision>
  <dcterms:created xsi:type="dcterms:W3CDTF">2024-07-13T21:17:56Z</dcterms:created>
  <dcterms:modified xsi:type="dcterms:W3CDTF">2024-07-19T06:23:01Z</dcterms:modified>
</cp:coreProperties>
</file>

<file path=docProps/thumbnail.jpeg>
</file>